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2" r:id="rId8"/>
    <p:sldId id="263" r:id="rId9"/>
    <p:sldId id="260" r:id="rId10"/>
    <p:sldId id="259" r:id="rId11"/>
    <p:sldId id="264" r:id="rId12"/>
    <p:sldId id="258" r:id="rId13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57" d="100"/>
          <a:sy n="57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Projeto 3: Avaliação da campanha de telemarketing sobre vendas de depósito bancário a termo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5" y="1421120"/>
            <a:ext cx="8588827" cy="50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1"/>
            <a:ext cx="10515600" cy="5405439"/>
          </a:xfrm>
        </p:spPr>
        <p:txBody>
          <a:bodyPr>
            <a:normAutofit fontScale="62500" lnSpcReduction="20000"/>
          </a:bodyPr>
          <a:lstStyle/>
          <a:p>
            <a:r>
              <a:rPr lang="pt-BR" sz="3800" dirty="0"/>
              <a:t>A preparação dos dados na fase de treinamento é fundamental para a qualidade das métricas. Técnicas como SMOTE (balanceamento das amostras), seleção de features, normalização ajudam a melhorar a qualidade das mesmas.</a:t>
            </a:r>
          </a:p>
          <a:p>
            <a:r>
              <a:rPr lang="pt-BR" sz="3800" dirty="0"/>
              <a:t>O classificador Decision Tree tem a melhor performance na classificação de features numéricas e categóricas. RFE penaliza as features numéricas e Logistic Regression não penaliza as features menos significativas.</a:t>
            </a:r>
          </a:p>
          <a:p>
            <a:r>
              <a:rPr lang="pt-BR" sz="3800" dirty="0"/>
              <a:t>Moro et At. [2] utilizando análise de sensibilidade obteve as seguintes features mais importante: euribor3m, duração da chamada e como os clientes são abordados (campanha, contact). Utizando o mecanismo de feature importance do DT, obtemos as mesmas conclusões, com features adicionais como índice sócio-econômicos:  no. ocupados, índice de confiança do consumidor, índice do preço ao consumidor. Atributos pessoais como idade (média de 40 anos), escolaridade, dias da semana mais promissores.</a:t>
            </a:r>
          </a:p>
          <a:p>
            <a:r>
              <a:rPr lang="pt-BR" sz="3800" dirty="0"/>
              <a:t>A utilização de DT seria suficiente para modelagem e análise qualitativa de dataset com valores numéricos e categóricos. Não seria necessária a utilização de Logistic Regression, nem a utilização de RFE para feature importance.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PROCESSO DE MACHINE LEARNING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Reavaliar o Projeto de Pesquisa realizado por Moro et Al. [2], 2014, sobre a campanha de um banco português para capitalizar mais recursos de clientes por meio de um plano de depósito a termo, em troca de pagamentos de juro depois de um prazo decorrido. A taxa de juros compete com a taxa de referência euribor3m, que é computada pelo banco Central Europeu.</a:t>
            </a:r>
          </a:p>
          <a:p>
            <a:r>
              <a:rPr lang="pt-BR" dirty="0"/>
              <a:t>O nosso problema é verificar se a qualidade das métricas de machine learning aferidas por Moro </a:t>
            </a:r>
            <a:r>
              <a:rPr lang="pt-BR" dirty="0" err="1"/>
              <a:t>el</a:t>
            </a:r>
            <a:r>
              <a:rPr lang="pt-BR" dirty="0"/>
              <a:t> Al. [2] é mantida utilizando o mesmo dataset [1] da pesquisa que contém dados de abordagem ao cliente por meio de chamada telefônica, ao celular ou ao telefone fixo, realizado por uma empresa de telemarketing, entre 2008 e 2012. O operador tenta convencer o cliente a aceitar o plano depois de uma abordagem inicial com uma certa duração, onde o plano é explicado, os dados do clientes são anotados e também os dados sócios-econômicos do momento, no final da enquete, o cliente aceitou ou não o plano. E também vamos aferir se as conclusões atingidas por meio de análise qualitativas são similares.</a:t>
            </a:r>
          </a:p>
          <a:p>
            <a:r>
              <a:rPr lang="pt-BR" dirty="0"/>
              <a:t>Vamos também comparar os nossos resultados com dois artigos da internet [3] e [4], que utilizaram o mesmo dataset [1].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nosso objetivo é avaliar se algum modelo de predição se ajusta no dataset proposto durante as etapas de machine learning, que consiste de uma etapa de treinamento dos dados, onde o modelo é definido, uma etapa de teste do modelo e uma etapa de análise qualitativa para análise das features mais importantes e um comparativo entre diferentes técnicas de modelagem é realizada.</a:t>
            </a:r>
          </a:p>
          <a:p>
            <a:r>
              <a:rPr lang="pt-BR" dirty="0"/>
              <a:t>A nossa hipótese principal é verificar se a atenção dada à etapa de treinamento melhora as métricas e conclusões.</a:t>
            </a:r>
          </a:p>
          <a:p>
            <a:r>
              <a:rPr lang="pt-BR" dirty="0"/>
              <a:t>Pretendemos utilizar no treinamento, principalmente, as técnicas: SMOTE, dummy variables, normalization. Para o modelamento, utilizaremos os algoritmos de Logistic Regression e Decision Tree. Para as métricas, basicamente as métricas geradas pela matriz de confusão.</a:t>
            </a:r>
          </a:p>
          <a:p>
            <a:r>
              <a:rPr lang="pt-BR" dirty="0"/>
              <a:t>Para a análise qualitativa, pretendemos utilizar: feature importance, RFE e estatística básica (média, desvio padrão, quantificação,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1529548"/>
            <a:ext cx="6563960" cy="45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61">
            <a:extLst>
              <a:ext uri="{FF2B5EF4-FFF2-40B4-BE49-F238E27FC236}">
                <a16:creationId xmlns:a16="http://schemas.microsoft.com/office/drawing/2014/main" id="{84ADFDFF-DCC3-46F7-8E1D-EC3F3D53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3" y="3684100"/>
            <a:ext cx="6382372" cy="27727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72" y="1408400"/>
            <a:ext cx="3298017" cy="1325563"/>
          </a:xfrm>
        </p:spPr>
        <p:txBody>
          <a:bodyPr>
            <a:noAutofit/>
          </a:bodyPr>
          <a:lstStyle/>
          <a:p>
            <a:r>
              <a:rPr lang="pt-BR" sz="3200" dirty="0"/>
              <a:t>TABELAS QUALITATIVAS DAS 10 FEATURES</a:t>
            </a:r>
            <a:br>
              <a:rPr lang="pt-BR" sz="3200" dirty="0"/>
            </a:br>
            <a:r>
              <a:rPr lang="pt-BR" sz="3200" dirty="0"/>
              <a:t>MAIS IMPORTANTES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0B64BB-DB44-430C-B64F-33D302D9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84" y="290906"/>
            <a:ext cx="6477622" cy="3032078"/>
          </a:xfrm>
          <a:prstGeom prst="rect">
            <a:avLst/>
          </a:prstGeom>
        </p:spPr>
      </p:pic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581272" y="4440478"/>
            <a:ext cx="3298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TABELAS QUALITATIVAS DAS 10 FEATURES</a:t>
            </a:r>
            <a:br>
              <a:rPr lang="pt-BR" sz="3200" dirty="0"/>
            </a:br>
            <a:r>
              <a:rPr lang="pt-BR" sz="3200" dirty="0"/>
              <a:t>MENOS IMPORTANTES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2CE6C0A-24C3-4703-A3C2-C400BA3C2291}"/>
              </a:ext>
            </a:extLst>
          </p:cNvPr>
          <p:cNvCxnSpPr/>
          <p:nvPr/>
        </p:nvCxnSpPr>
        <p:spPr>
          <a:xfrm>
            <a:off x="6546574" y="781878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0BEFD294-2B2C-46A0-96C0-D1335B698E0B}"/>
              </a:ext>
            </a:extLst>
          </p:cNvPr>
          <p:cNvCxnSpPr/>
          <p:nvPr/>
        </p:nvCxnSpPr>
        <p:spPr>
          <a:xfrm>
            <a:off x="8542064" y="1048582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08DF69FA-D9AC-412B-9179-F9B57C3C6E17}"/>
              </a:ext>
            </a:extLst>
          </p:cNvPr>
          <p:cNvCxnSpPr/>
          <p:nvPr/>
        </p:nvCxnSpPr>
        <p:spPr>
          <a:xfrm>
            <a:off x="10499448" y="5291978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5766C5B-C3B4-4C3E-A9AD-AF25000013A2}"/>
              </a:ext>
            </a:extLst>
          </p:cNvPr>
          <p:cNvCxnSpPr>
            <a:cxnSpLocks/>
          </p:cNvCxnSpPr>
          <p:nvPr/>
        </p:nvCxnSpPr>
        <p:spPr>
          <a:xfrm>
            <a:off x="6341781" y="1062870"/>
            <a:ext cx="7746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B70F2066-271C-459F-94CF-5973AC946AF0}"/>
              </a:ext>
            </a:extLst>
          </p:cNvPr>
          <p:cNvCxnSpPr>
            <a:cxnSpLocks/>
          </p:cNvCxnSpPr>
          <p:nvPr/>
        </p:nvCxnSpPr>
        <p:spPr>
          <a:xfrm>
            <a:off x="6327493" y="1365536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E546F78-4DEC-4D27-9F99-86A0DF1E607C}"/>
              </a:ext>
            </a:extLst>
          </p:cNvPr>
          <p:cNvCxnSpPr>
            <a:cxnSpLocks/>
          </p:cNvCxnSpPr>
          <p:nvPr/>
        </p:nvCxnSpPr>
        <p:spPr>
          <a:xfrm>
            <a:off x="8280119" y="1603664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10A839C-8A69-442C-BF93-4B4FE2E31B6B}"/>
              </a:ext>
            </a:extLst>
          </p:cNvPr>
          <p:cNvCxnSpPr>
            <a:cxnSpLocks/>
          </p:cNvCxnSpPr>
          <p:nvPr/>
        </p:nvCxnSpPr>
        <p:spPr>
          <a:xfrm>
            <a:off x="10261318" y="4199237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6B63B360-149B-47F7-A6EE-679F06F1A50E}"/>
              </a:ext>
            </a:extLst>
          </p:cNvPr>
          <p:cNvCxnSpPr>
            <a:cxnSpLocks/>
          </p:cNvCxnSpPr>
          <p:nvPr/>
        </p:nvCxnSpPr>
        <p:spPr>
          <a:xfrm>
            <a:off x="6627522" y="1594148"/>
            <a:ext cx="488895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533747BD-BEE9-4B71-A0F9-168C0BD9EE5C}"/>
              </a:ext>
            </a:extLst>
          </p:cNvPr>
          <p:cNvCxnSpPr>
            <a:cxnSpLocks/>
          </p:cNvCxnSpPr>
          <p:nvPr/>
        </p:nvCxnSpPr>
        <p:spPr>
          <a:xfrm>
            <a:off x="6532286" y="1889422"/>
            <a:ext cx="584131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0488A9E6-69D6-431A-96FC-2DF422E228C1}"/>
              </a:ext>
            </a:extLst>
          </p:cNvPr>
          <p:cNvCxnSpPr>
            <a:cxnSpLocks/>
          </p:cNvCxnSpPr>
          <p:nvPr/>
        </p:nvCxnSpPr>
        <p:spPr>
          <a:xfrm>
            <a:off x="8429626" y="784508"/>
            <a:ext cx="71085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ABBB3CEF-31D8-4BCF-A74E-0B17C36FC135}"/>
              </a:ext>
            </a:extLst>
          </p:cNvPr>
          <p:cNvCxnSpPr>
            <a:cxnSpLocks/>
          </p:cNvCxnSpPr>
          <p:nvPr/>
        </p:nvCxnSpPr>
        <p:spPr>
          <a:xfrm>
            <a:off x="10296530" y="3880141"/>
            <a:ext cx="71085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88E86619-BF9E-4E91-A02B-65FE7C671CEC}"/>
              </a:ext>
            </a:extLst>
          </p:cNvPr>
          <p:cNvCxnSpPr>
            <a:cxnSpLocks/>
          </p:cNvCxnSpPr>
          <p:nvPr/>
        </p:nvCxnSpPr>
        <p:spPr>
          <a:xfrm>
            <a:off x="6827564" y="2184698"/>
            <a:ext cx="27332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03CF24B-B5AC-4641-85D2-EE625DDE7303}"/>
              </a:ext>
            </a:extLst>
          </p:cNvPr>
          <p:cNvCxnSpPr>
            <a:cxnSpLocks/>
          </p:cNvCxnSpPr>
          <p:nvPr/>
        </p:nvCxnSpPr>
        <p:spPr>
          <a:xfrm>
            <a:off x="8823056" y="2708580"/>
            <a:ext cx="27332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36FEE5DD-ACBF-4CB0-B5CF-16651E686DEB}"/>
              </a:ext>
            </a:extLst>
          </p:cNvPr>
          <p:cNvCxnSpPr>
            <a:cxnSpLocks/>
          </p:cNvCxnSpPr>
          <p:nvPr/>
        </p:nvCxnSpPr>
        <p:spPr>
          <a:xfrm>
            <a:off x="6270343" y="2441878"/>
            <a:ext cx="83054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ABF269A0-9EB6-4FF7-80AD-01D3C8B7D043}"/>
              </a:ext>
            </a:extLst>
          </p:cNvPr>
          <p:cNvCxnSpPr>
            <a:cxnSpLocks/>
          </p:cNvCxnSpPr>
          <p:nvPr/>
        </p:nvCxnSpPr>
        <p:spPr>
          <a:xfrm>
            <a:off x="8222975" y="2151362"/>
            <a:ext cx="83054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76895B25-385B-4BA3-8BAC-DE080F0621FE}"/>
              </a:ext>
            </a:extLst>
          </p:cNvPr>
          <p:cNvCxnSpPr>
            <a:cxnSpLocks/>
          </p:cNvCxnSpPr>
          <p:nvPr/>
        </p:nvCxnSpPr>
        <p:spPr>
          <a:xfrm>
            <a:off x="6517998" y="2732388"/>
            <a:ext cx="582893" cy="157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D03E2EF3-4385-4A4B-B304-1C355828DB32}"/>
              </a:ext>
            </a:extLst>
          </p:cNvPr>
          <p:cNvCxnSpPr>
            <a:cxnSpLocks/>
          </p:cNvCxnSpPr>
          <p:nvPr/>
        </p:nvCxnSpPr>
        <p:spPr>
          <a:xfrm>
            <a:off x="10442307" y="4999347"/>
            <a:ext cx="582893" cy="157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A53085C-E629-4226-9F7C-957787A5C744}"/>
              </a:ext>
            </a:extLst>
          </p:cNvPr>
          <p:cNvCxnSpPr>
            <a:cxnSpLocks/>
          </p:cNvCxnSpPr>
          <p:nvPr/>
        </p:nvCxnSpPr>
        <p:spPr>
          <a:xfrm>
            <a:off x="5794090" y="3008612"/>
            <a:ext cx="1306801" cy="1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9919ED47-00AA-4880-8F0C-7B6D2C84EACB}"/>
              </a:ext>
            </a:extLst>
          </p:cNvPr>
          <p:cNvCxnSpPr>
            <a:cxnSpLocks/>
          </p:cNvCxnSpPr>
          <p:nvPr/>
        </p:nvCxnSpPr>
        <p:spPr>
          <a:xfrm>
            <a:off x="9732690" y="2203746"/>
            <a:ext cx="1306801" cy="1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EF43B715-1676-4EE8-9CDC-6F9355309624}"/>
              </a:ext>
            </a:extLst>
          </p:cNvPr>
          <p:cNvCxnSpPr>
            <a:cxnSpLocks/>
          </p:cNvCxnSpPr>
          <p:nvPr/>
        </p:nvCxnSpPr>
        <p:spPr>
          <a:xfrm>
            <a:off x="5915025" y="3322984"/>
            <a:ext cx="118586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D755FADB-B9E6-475C-B033-C3B6BDC1B1F4}"/>
              </a:ext>
            </a:extLst>
          </p:cNvPr>
          <p:cNvCxnSpPr>
            <a:cxnSpLocks/>
          </p:cNvCxnSpPr>
          <p:nvPr/>
        </p:nvCxnSpPr>
        <p:spPr>
          <a:xfrm>
            <a:off x="9953636" y="1089358"/>
            <a:ext cx="1128713" cy="6004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B34D58B-2CAD-4283-8A93-10EF59754B0A}"/>
              </a:ext>
            </a:extLst>
          </p:cNvPr>
          <p:cNvCxnSpPr>
            <a:cxnSpLocks/>
          </p:cNvCxnSpPr>
          <p:nvPr/>
        </p:nvCxnSpPr>
        <p:spPr>
          <a:xfrm>
            <a:off x="8251553" y="6373077"/>
            <a:ext cx="7746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720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Objeto de Shell de Gerenciador</vt:lpstr>
      <vt:lpstr>Projeto 3: Avaliação da campanha de telemarketing sobre vendas de depósito bancário a termo</vt:lpstr>
      <vt:lpstr>CONTEÚDO</vt:lpstr>
      <vt:lpstr>PROBLEMA</vt:lpstr>
      <vt:lpstr>OBJETIVO</vt:lpstr>
      <vt:lpstr>PROCESSO DE MACHINE LEARNING</vt:lpstr>
      <vt:lpstr>DECISION TREE</vt:lpstr>
      <vt:lpstr>Decision Tree: The root node</vt:lpstr>
      <vt:lpstr>Decision Tree: Decision Node and Leaf</vt:lpstr>
      <vt:lpstr>TABELAS QUALITATIVAS DAS 10 FEATURES MAIS IMPORTANTES</vt:lpstr>
      <vt:lpstr>RESULTADOS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70</cp:revision>
  <cp:lastPrinted>2020-08-02T21:25:38Z</cp:lastPrinted>
  <dcterms:created xsi:type="dcterms:W3CDTF">2020-07-26T12:24:28Z</dcterms:created>
  <dcterms:modified xsi:type="dcterms:W3CDTF">2020-08-07T00:59:35Z</dcterms:modified>
</cp:coreProperties>
</file>